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63" r:id="rId3"/>
    <p:sldId id="261" r:id="rId4"/>
    <p:sldId id="264" r:id="rId5"/>
    <p:sldId id="288" r:id="rId6"/>
    <p:sldId id="266" r:id="rId7"/>
    <p:sldId id="286" r:id="rId8"/>
    <p:sldId id="287" r:id="rId9"/>
    <p:sldId id="268" r:id="rId10"/>
    <p:sldId id="269" r:id="rId11"/>
    <p:sldId id="285" r:id="rId12"/>
    <p:sldId id="271" r:id="rId13"/>
    <p:sldId id="284" r:id="rId14"/>
    <p:sldId id="272" r:id="rId15"/>
    <p:sldId id="279" r:id="rId16"/>
    <p:sldId id="277" r:id="rId17"/>
    <p:sldId id="278" r:id="rId18"/>
    <p:sldId id="280" r:id="rId19"/>
    <p:sldId id="282" r:id="rId20"/>
    <p:sldId id="289" r:id="rId21"/>
    <p:sldId id="29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D9F7"/>
    <a:srgbClr val="FF66CC"/>
    <a:srgbClr val="1BAC14"/>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C344FF-6E86-4055-A64B-8B985515E2F0}" type="datetimeFigureOut">
              <a:rPr lang="en-US" smtClean="0"/>
              <a:pPr/>
              <a:t>12/14/2010</a:t>
            </a:fld>
            <a:endParaRPr lang="en-IN"/>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DD62BEA-61C9-4A0C-B251-BB27A73D7FB7}" type="slidenum">
              <a:rPr lang="en-IN" smtClean="0"/>
              <a:pPr/>
              <a:t>‹#›</a:t>
            </a:fld>
            <a:endParaRPr lang="en-I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F0622A-D4B1-4405-804C-250332B284E2}" type="datetimeFigureOut">
              <a:rPr lang="en-US" smtClean="0"/>
              <a:pPr/>
              <a:t>12/14/2010</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0EE82-A014-49FA-8B4A-11B43C84CB75}"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kern="1200" baseline="0" dirty="0" smtClean="0">
                <a:solidFill>
                  <a:schemeClr val="tx1"/>
                </a:solidFill>
                <a:latin typeface="+mn-lt"/>
                <a:ea typeface="+mn-ea"/>
                <a:cs typeface="+mn-cs"/>
              </a:rPr>
              <a:t>facing the double burden of nutrition disorders. Poor rural and urban slum populations have a high prevalence of under nutrition and on the other side, the newly rich urban, middle, and high income populations suffer from an emerging problem of obesity due to changing lifestyles and diet.</a:t>
            </a:r>
            <a:endParaRPr lang="en-IN" dirty="0"/>
          </a:p>
        </p:txBody>
      </p:sp>
      <p:sp>
        <p:nvSpPr>
          <p:cNvPr id="4" name="Slide Number Placeholder 3"/>
          <p:cNvSpPr>
            <a:spLocks noGrp="1"/>
          </p:cNvSpPr>
          <p:nvPr>
            <p:ph type="sldNum" sz="quarter" idx="10"/>
          </p:nvPr>
        </p:nvSpPr>
        <p:spPr/>
        <p:txBody>
          <a:bodyPr/>
          <a:lstStyle/>
          <a:p>
            <a:fld id="{F0D0EE82-A014-49FA-8B4A-11B43C84CB75}" type="slidenum">
              <a:rPr lang="en-IN" smtClean="0"/>
              <a:pPr/>
              <a:t>3</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F0D0EE82-A014-49FA-8B4A-11B43C84CB75}" type="slidenum">
              <a:rPr lang="en-IN" smtClean="0"/>
              <a:pPr/>
              <a:t>9</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kern="1200" baseline="0" dirty="0" smtClean="0">
                <a:solidFill>
                  <a:schemeClr val="tx1"/>
                </a:solidFill>
                <a:latin typeface="+mn-lt"/>
                <a:ea typeface="+mn-ea"/>
                <a:cs typeface="+mn-cs"/>
              </a:rPr>
              <a:t>measuring height, the subject was made to stand erect looking straight on a level surface with heels together and toes apart, without shoes. Height</a:t>
            </a:r>
          </a:p>
          <a:p>
            <a:r>
              <a:rPr lang="en-IN" sz="1200" kern="1200" baseline="0" dirty="0" smtClean="0">
                <a:solidFill>
                  <a:schemeClr val="tx1"/>
                </a:solidFill>
                <a:latin typeface="+mn-lt"/>
                <a:ea typeface="+mn-ea"/>
                <a:cs typeface="+mn-cs"/>
              </a:rPr>
              <a:t>was read to the nearest of 0.5 cm.</a:t>
            </a:r>
            <a:endParaRPr lang="en-IN" dirty="0"/>
          </a:p>
        </p:txBody>
      </p:sp>
      <p:sp>
        <p:nvSpPr>
          <p:cNvPr id="4" name="Slide Number Placeholder 3"/>
          <p:cNvSpPr>
            <a:spLocks noGrp="1"/>
          </p:cNvSpPr>
          <p:nvPr>
            <p:ph type="sldNum" sz="quarter" idx="10"/>
          </p:nvPr>
        </p:nvSpPr>
        <p:spPr/>
        <p:txBody>
          <a:bodyPr/>
          <a:lstStyle/>
          <a:p>
            <a:fld id="{F0D0EE82-A014-49FA-8B4A-11B43C84CB75}" type="slidenum">
              <a:rPr lang="en-IN" smtClean="0"/>
              <a:pPr/>
              <a:t>10</a:t>
            </a:fld>
            <a:endParaRPr lang="en-I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kern="1200" baseline="0" dirty="0" smtClean="0">
                <a:solidFill>
                  <a:schemeClr val="tx1"/>
                </a:solidFill>
                <a:latin typeface="+mn-lt"/>
                <a:ea typeface="+mn-ea"/>
                <a:cs typeface="+mn-cs"/>
              </a:rPr>
              <a:t>Waist </a:t>
            </a:r>
            <a:r>
              <a:rPr lang="en-IN" sz="1200" kern="1200" baseline="0" dirty="0" err="1" smtClean="0">
                <a:solidFill>
                  <a:schemeClr val="tx1"/>
                </a:solidFill>
                <a:latin typeface="+mn-lt"/>
                <a:ea typeface="+mn-ea"/>
                <a:cs typeface="+mn-cs"/>
              </a:rPr>
              <a:t>crcumference:school</a:t>
            </a:r>
            <a:r>
              <a:rPr lang="en-IN" sz="1200" kern="1200" baseline="0" dirty="0" smtClean="0">
                <a:solidFill>
                  <a:schemeClr val="tx1"/>
                </a:solidFill>
                <a:latin typeface="+mn-lt"/>
                <a:ea typeface="+mn-ea"/>
                <a:cs typeface="+mn-cs"/>
              </a:rPr>
              <a:t>-aged children who were </a:t>
            </a:r>
            <a:r>
              <a:rPr lang="en-IN" sz="1200" kern="1200" baseline="0" dirty="0" err="1" smtClean="0">
                <a:solidFill>
                  <a:schemeClr val="tx1"/>
                </a:solidFill>
                <a:latin typeface="+mn-lt"/>
                <a:ea typeface="+mn-ea"/>
                <a:cs typeface="+mn-cs"/>
              </a:rPr>
              <a:t>firstclassified</a:t>
            </a:r>
            <a:r>
              <a:rPr lang="en-IN" sz="1200" kern="1200" baseline="0" dirty="0" smtClean="0">
                <a:solidFill>
                  <a:schemeClr val="tx1"/>
                </a:solidFill>
                <a:latin typeface="+mn-lt"/>
                <a:ea typeface="+mn-ea"/>
                <a:cs typeface="+mn-cs"/>
              </a:rPr>
              <a:t> as overweight were considered to be obese.</a:t>
            </a:r>
            <a:endParaRPr lang="en-IN" dirty="0"/>
          </a:p>
        </p:txBody>
      </p:sp>
      <p:sp>
        <p:nvSpPr>
          <p:cNvPr id="4" name="Slide Number Placeholder 3"/>
          <p:cNvSpPr>
            <a:spLocks noGrp="1"/>
          </p:cNvSpPr>
          <p:nvPr>
            <p:ph type="sldNum" sz="quarter" idx="10"/>
          </p:nvPr>
        </p:nvSpPr>
        <p:spPr/>
        <p:txBody>
          <a:bodyPr/>
          <a:lstStyle/>
          <a:p>
            <a:fld id="{F0D0EE82-A014-49FA-8B4A-11B43C84CB75}" type="slidenum">
              <a:rPr lang="en-IN" smtClean="0"/>
              <a:pPr/>
              <a:t>12</a:t>
            </a:fld>
            <a:endParaRPr lang="en-I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800" kern="1200" baseline="0" dirty="0" smtClean="0">
                <a:solidFill>
                  <a:schemeClr val="tx1"/>
                </a:solidFill>
                <a:latin typeface="+mn-lt"/>
                <a:ea typeface="+mn-ea"/>
                <a:cs typeface="+mn-cs"/>
              </a:rPr>
              <a:t>Studies point out that the prevalence of child obesity in the Indian population is below 4%(20) and 13% against the observed value of 3.2% using BMI percentiles is less acceptable.</a:t>
            </a:r>
          </a:p>
          <a:p>
            <a:r>
              <a:rPr lang="en-IN" sz="1200" kern="1200" baseline="0" dirty="0" smtClean="0">
                <a:solidFill>
                  <a:schemeClr val="tx1"/>
                </a:solidFill>
                <a:latin typeface="+mn-lt"/>
                <a:ea typeface="+mn-ea"/>
                <a:cs typeface="+mn-cs"/>
              </a:rPr>
              <a:t>waist circumference based analysis was proved to be over sensitive with 13% of the population estimated as</a:t>
            </a:r>
          </a:p>
          <a:p>
            <a:r>
              <a:rPr lang="en-IN" sz="1200" kern="1200" baseline="0" dirty="0" smtClean="0">
                <a:solidFill>
                  <a:schemeClr val="tx1"/>
                </a:solidFill>
                <a:latin typeface="+mn-lt"/>
                <a:ea typeface="+mn-ea"/>
                <a:cs typeface="+mn-cs"/>
              </a:rPr>
              <a:t>obese against 4.2% who are overweight</a:t>
            </a:r>
            <a:endParaRPr lang="en-IN" sz="800" dirty="0"/>
          </a:p>
        </p:txBody>
      </p:sp>
      <p:sp>
        <p:nvSpPr>
          <p:cNvPr id="4" name="Slide Number Placeholder 3"/>
          <p:cNvSpPr>
            <a:spLocks noGrp="1"/>
          </p:cNvSpPr>
          <p:nvPr>
            <p:ph type="sldNum" sz="quarter" idx="10"/>
          </p:nvPr>
        </p:nvSpPr>
        <p:spPr/>
        <p:txBody>
          <a:bodyPr/>
          <a:lstStyle/>
          <a:p>
            <a:fld id="{F0D0EE82-A014-49FA-8B4A-11B43C84CB75}" type="slidenum">
              <a:rPr lang="en-IN" smtClean="0"/>
              <a:pPr/>
              <a:t>13</a:t>
            </a:fld>
            <a:endParaRPr lang="en-I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000" kern="1200" baseline="0" dirty="0" smtClean="0">
                <a:solidFill>
                  <a:schemeClr val="tx1"/>
                </a:solidFill>
                <a:latin typeface="+mn-lt"/>
                <a:ea typeface="+mn-ea"/>
                <a:cs typeface="+mn-cs"/>
              </a:rPr>
              <a:t>Mc </a:t>
            </a:r>
            <a:r>
              <a:rPr lang="en-IN" sz="1000" kern="1200" baseline="0" dirty="0" err="1" smtClean="0">
                <a:solidFill>
                  <a:schemeClr val="tx1"/>
                </a:solidFill>
                <a:latin typeface="+mn-lt"/>
                <a:ea typeface="+mn-ea"/>
                <a:cs typeface="+mn-cs"/>
              </a:rPr>
              <a:t>carhty</a:t>
            </a:r>
            <a:r>
              <a:rPr lang="en-IN" sz="1000" kern="1200" baseline="0" dirty="0" smtClean="0">
                <a:solidFill>
                  <a:schemeClr val="tx1"/>
                </a:solidFill>
                <a:latin typeface="+mn-lt"/>
                <a:ea typeface="+mn-ea"/>
                <a:cs typeface="+mn-cs"/>
              </a:rPr>
              <a:t> et </a:t>
            </a:r>
            <a:r>
              <a:rPr lang="en-IN" sz="1000" kern="1200" baseline="0" dirty="0" err="1" smtClean="0">
                <a:solidFill>
                  <a:schemeClr val="tx1"/>
                </a:solidFill>
                <a:latin typeface="+mn-lt"/>
                <a:ea typeface="+mn-ea"/>
                <a:cs typeface="+mn-cs"/>
              </a:rPr>
              <a:t>al.Many</a:t>
            </a:r>
            <a:r>
              <a:rPr lang="en-IN" sz="1000" kern="1200" baseline="0" dirty="0" smtClean="0">
                <a:solidFill>
                  <a:schemeClr val="tx1"/>
                </a:solidFill>
                <a:latin typeface="+mn-lt"/>
                <a:ea typeface="+mn-ea"/>
                <a:cs typeface="+mn-cs"/>
              </a:rPr>
              <a:t> Asian races show a tendency for fat deposition in the abdominal area, which is known as central adiposity. Waist circumference is recommended as an index for central fat distribution but there is no global standard</a:t>
            </a:r>
          </a:p>
          <a:p>
            <a:r>
              <a:rPr lang="en-IN" sz="1000" kern="1200" baseline="0" dirty="0" smtClean="0">
                <a:solidFill>
                  <a:schemeClr val="tx1"/>
                </a:solidFill>
                <a:latin typeface="+mn-lt"/>
                <a:ea typeface="+mn-ea"/>
                <a:cs typeface="+mn-cs"/>
              </a:rPr>
              <a:t>for it.(16)</a:t>
            </a:r>
          </a:p>
          <a:p>
            <a:r>
              <a:rPr lang="en-IN" sz="1000" b="1" kern="1200" baseline="0" dirty="0" smtClean="0">
                <a:solidFill>
                  <a:schemeClr val="tx1"/>
                </a:solidFill>
                <a:latin typeface="+mn-lt"/>
                <a:ea typeface="+mn-ea"/>
                <a:cs typeface="+mn-cs"/>
              </a:rPr>
              <a:t>Figure</a:t>
            </a:r>
            <a:endParaRPr lang="en-IN" sz="1000" dirty="0"/>
          </a:p>
        </p:txBody>
      </p:sp>
      <p:sp>
        <p:nvSpPr>
          <p:cNvPr id="4" name="Slide Number Placeholder 3"/>
          <p:cNvSpPr>
            <a:spLocks noGrp="1"/>
          </p:cNvSpPr>
          <p:nvPr>
            <p:ph type="sldNum" sz="quarter" idx="10"/>
          </p:nvPr>
        </p:nvSpPr>
        <p:spPr/>
        <p:txBody>
          <a:bodyPr/>
          <a:lstStyle/>
          <a:p>
            <a:fld id="{F0D0EE82-A014-49FA-8B4A-11B43C84CB75}" type="slidenum">
              <a:rPr lang="en-IN" smtClean="0"/>
              <a:pPr/>
              <a:t>18</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191000"/>
          </a:xfrm>
          <a:solidFill>
            <a:srgbClr val="7030A0"/>
          </a:solidFill>
          <a:ln>
            <a:solidFill>
              <a:schemeClr val="accent2">
                <a:lumMod val="60000"/>
                <a:lumOff val="40000"/>
              </a:schemeClr>
            </a:solidFill>
          </a:ln>
        </p:spPr>
        <p:txBody>
          <a:bodyPr>
            <a:normAutofit/>
          </a:bodyPr>
          <a:lstStyle/>
          <a:p>
            <a:r>
              <a:rPr lang="en-IN" b="1" dirty="0" smtClean="0">
                <a:solidFill>
                  <a:schemeClr val="bg1"/>
                </a:solidFill>
              </a:rPr>
              <a:t>Augmenting BMI and Waist-Height Ratio for</a:t>
            </a:r>
            <a:br>
              <a:rPr lang="en-IN" b="1" dirty="0" smtClean="0">
                <a:solidFill>
                  <a:schemeClr val="bg1"/>
                </a:solidFill>
              </a:rPr>
            </a:br>
            <a:r>
              <a:rPr lang="en-IN" b="1" dirty="0" smtClean="0">
                <a:solidFill>
                  <a:schemeClr val="bg1"/>
                </a:solidFill>
              </a:rPr>
              <a:t>Establishing More Efficient Obesity Percentiles</a:t>
            </a:r>
            <a:br>
              <a:rPr lang="en-IN" b="1" dirty="0" smtClean="0">
                <a:solidFill>
                  <a:schemeClr val="bg1"/>
                </a:solidFill>
              </a:rPr>
            </a:br>
            <a:r>
              <a:rPr lang="en-IN" b="1" dirty="0" smtClean="0">
                <a:solidFill>
                  <a:schemeClr val="bg1"/>
                </a:solidFill>
              </a:rPr>
              <a:t>among School-going Children</a:t>
            </a:r>
            <a:endParaRPr lang="en-IN" dirty="0">
              <a:solidFill>
                <a:schemeClr val="bg1"/>
              </a:solidFill>
            </a:endParaRPr>
          </a:p>
        </p:txBody>
      </p:sp>
      <p:sp>
        <p:nvSpPr>
          <p:cNvPr id="3" name="Subtitle 2"/>
          <p:cNvSpPr>
            <a:spLocks noGrp="1"/>
          </p:cNvSpPr>
          <p:nvPr>
            <p:ph type="subTitle" idx="1"/>
          </p:nvPr>
        </p:nvSpPr>
        <p:spPr>
          <a:xfrm>
            <a:off x="0" y="4724400"/>
            <a:ext cx="9144000" cy="2133600"/>
          </a:xfrm>
          <a:solidFill>
            <a:schemeClr val="accent2">
              <a:lumMod val="75000"/>
            </a:schemeClr>
          </a:solidFill>
          <a:ln>
            <a:noFill/>
          </a:ln>
        </p:spPr>
        <p:txBody>
          <a:bodyPr>
            <a:normAutofit/>
          </a:bodyPr>
          <a:lstStyle/>
          <a:p>
            <a:r>
              <a:rPr lang="en-US" b="1" dirty="0" smtClean="0">
                <a:solidFill>
                  <a:schemeClr val="bg1"/>
                </a:solidFill>
              </a:rPr>
              <a:t>Dr. </a:t>
            </a:r>
            <a:r>
              <a:rPr lang="en-US" b="1" dirty="0" err="1" smtClean="0">
                <a:solidFill>
                  <a:schemeClr val="bg1"/>
                </a:solidFill>
              </a:rPr>
              <a:t>Ramesh</a:t>
            </a:r>
            <a:r>
              <a:rPr lang="en-US" b="1" dirty="0" smtClean="0">
                <a:solidFill>
                  <a:schemeClr val="bg1"/>
                </a:solidFill>
              </a:rPr>
              <a:t> Pawar</a:t>
            </a:r>
          </a:p>
          <a:p>
            <a:r>
              <a:rPr lang="en-US" b="1" dirty="0" smtClean="0">
                <a:solidFill>
                  <a:schemeClr val="bg1"/>
                </a:solidFill>
              </a:rPr>
              <a:t>	</a:t>
            </a:r>
            <a:r>
              <a:rPr lang="en-US" b="1" dirty="0" err="1" smtClean="0">
                <a:solidFill>
                  <a:schemeClr val="bg1"/>
                </a:solidFill>
              </a:rPr>
              <a:t>Moderator:Dr.B.S.Garg</a:t>
            </a:r>
            <a:r>
              <a:rPr lang="en-US" dirty="0" smtClean="0">
                <a:solidFill>
                  <a:schemeClr val="bg1"/>
                </a:solidFill>
              </a:rPr>
              <a:t>.</a:t>
            </a:r>
            <a:endParaRPr lang="en-IN"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rgbClr val="92D050"/>
          </a:solidFill>
        </p:spPr>
        <p:txBody>
          <a:bodyPr>
            <a:normAutofit/>
          </a:bodyPr>
          <a:lstStyle/>
          <a:p>
            <a:r>
              <a:rPr lang="en-US" dirty="0" smtClean="0"/>
              <a:t>Materials and Methods</a:t>
            </a:r>
            <a:endParaRPr lang="en-IN" dirty="0"/>
          </a:p>
        </p:txBody>
      </p:sp>
      <p:sp>
        <p:nvSpPr>
          <p:cNvPr id="3" name="Content Placeholder 2"/>
          <p:cNvSpPr>
            <a:spLocks noGrp="1"/>
          </p:cNvSpPr>
          <p:nvPr>
            <p:ph idx="1"/>
          </p:nvPr>
        </p:nvSpPr>
        <p:spPr>
          <a:xfrm>
            <a:off x="0" y="1295400"/>
            <a:ext cx="9144000" cy="5562600"/>
          </a:xfrm>
          <a:solidFill>
            <a:schemeClr val="accent4">
              <a:lumMod val="60000"/>
              <a:lumOff val="40000"/>
            </a:schemeClr>
          </a:solidFill>
        </p:spPr>
        <p:txBody>
          <a:bodyPr>
            <a:normAutofit/>
          </a:bodyPr>
          <a:lstStyle/>
          <a:p>
            <a:r>
              <a:rPr lang="en-US" dirty="0" smtClean="0"/>
              <a:t>Anthropometric measurement done.</a:t>
            </a:r>
            <a:endParaRPr lang="en-IN" dirty="0" smtClean="0"/>
          </a:p>
          <a:p>
            <a:r>
              <a:rPr lang="en-IN" dirty="0" smtClean="0"/>
              <a:t>Body Mass Index: weight (kg) / height (M) 2 and the results were compared with percentile charts to identify obese and overweight children.</a:t>
            </a:r>
            <a:endParaRPr lang="en-IN" dirty="0"/>
          </a:p>
        </p:txBody>
      </p:sp>
      <p:pic>
        <p:nvPicPr>
          <p:cNvPr id="2050" name="Picture 2" descr="C:\study\study\atricle for journal club 14dec2010\augmenting BMI\New folder\yhst-48388629648366_2060_69824077.jpg"/>
          <p:cNvPicPr>
            <a:picLocks noChangeAspect="1" noChangeArrowheads="1"/>
          </p:cNvPicPr>
          <p:nvPr/>
        </p:nvPicPr>
        <p:blipFill>
          <a:blip r:embed="rId3"/>
          <a:srcRect/>
          <a:stretch>
            <a:fillRect/>
          </a:stretch>
        </p:blipFill>
        <p:spPr bwMode="auto">
          <a:xfrm>
            <a:off x="5334000" y="3733800"/>
            <a:ext cx="2971800" cy="2590800"/>
          </a:xfrm>
          <a:prstGeom prst="rect">
            <a:avLst/>
          </a:prstGeom>
          <a:noFill/>
        </p:spPr>
      </p:pic>
      <p:pic>
        <p:nvPicPr>
          <p:cNvPr id="1026" name="Picture 2" descr="C:\study\study\atricle for journal club 14dec2010\augmenting BMI\New folder\mechanical-bathroom-scale.jpg"/>
          <p:cNvPicPr>
            <a:picLocks noChangeAspect="1" noChangeArrowheads="1"/>
          </p:cNvPicPr>
          <p:nvPr/>
        </p:nvPicPr>
        <p:blipFill>
          <a:blip r:embed="rId4" cstate="print"/>
          <a:srcRect/>
          <a:stretch>
            <a:fillRect/>
          </a:stretch>
        </p:blipFill>
        <p:spPr bwMode="auto">
          <a:xfrm>
            <a:off x="838200" y="3657600"/>
            <a:ext cx="3048000" cy="28956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3200"/>
            <a:ext cx="8229600" cy="1143000"/>
          </a:xfrm>
        </p:spPr>
        <p:txBody>
          <a:bodyPr>
            <a:noAutofit/>
          </a:bodyPr>
          <a:lstStyle/>
          <a:p>
            <a:r>
              <a:rPr lang="en-US" sz="7200" b="1" dirty="0" smtClean="0">
                <a:solidFill>
                  <a:srgbClr val="FF0000"/>
                </a:solidFill>
              </a:rPr>
              <a:t>Results:</a:t>
            </a:r>
            <a:endParaRPr lang="en-IN" sz="7200" b="1"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a:solidFill>
            <a:srgbClr val="92D050"/>
          </a:solidFill>
        </p:spPr>
        <p:txBody>
          <a:bodyPr/>
          <a:lstStyle/>
          <a:p>
            <a:r>
              <a:rPr lang="en-US" dirty="0" smtClean="0"/>
              <a:t>Results:</a:t>
            </a:r>
            <a:endParaRPr lang="en-IN" dirty="0"/>
          </a:p>
        </p:txBody>
      </p:sp>
      <p:sp>
        <p:nvSpPr>
          <p:cNvPr id="3" name="Content Placeholder 2"/>
          <p:cNvSpPr>
            <a:spLocks noGrp="1"/>
          </p:cNvSpPr>
          <p:nvPr>
            <p:ph idx="1"/>
          </p:nvPr>
        </p:nvSpPr>
        <p:spPr>
          <a:xfrm>
            <a:off x="0" y="1066800"/>
            <a:ext cx="9144000" cy="5791200"/>
          </a:xfrm>
          <a:solidFill>
            <a:schemeClr val="accent4">
              <a:lumMod val="60000"/>
              <a:lumOff val="40000"/>
            </a:schemeClr>
          </a:solidFill>
        </p:spPr>
        <p:txBody>
          <a:bodyPr>
            <a:normAutofit fontScale="92500" lnSpcReduction="10000"/>
          </a:bodyPr>
          <a:lstStyle/>
          <a:p>
            <a:r>
              <a:rPr lang="en-IN" dirty="0" smtClean="0"/>
              <a:t>The prevalence of obesity using various standardized procedure: 3.2% of the children were found to be obese &amp; 8% children's were found to be over weight using BMI percentiles based methodology.</a:t>
            </a:r>
          </a:p>
          <a:p>
            <a:r>
              <a:rPr lang="en-IN" dirty="0" smtClean="0"/>
              <a:t>waist circumference showed a four-fold increase in obese children.</a:t>
            </a:r>
          </a:p>
          <a:p>
            <a:r>
              <a:rPr lang="en-IN" dirty="0" smtClean="0"/>
              <a:t>A comparison between waist circumference and BMI showed that at least 53.2% of the children who were obese using waist circumference were either over weight or normal using BMI.</a:t>
            </a:r>
          </a:p>
          <a:p>
            <a:r>
              <a:rPr lang="en-IN" dirty="0" smtClean="0"/>
              <a:t>The waist-to-height ratio reveals that 16.8% of the samples were at risk.</a:t>
            </a:r>
            <a:endParaRPr lang="en-IN"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r>
              <a:rPr lang="en-IN" sz="2400" b="1" dirty="0" smtClean="0"/>
              <a:t>Comparative efficiency of various methods for determining the overweight and obesity status in school-going children</a:t>
            </a:r>
            <a:endParaRPr lang="en-IN" sz="2400" dirty="0"/>
          </a:p>
        </p:txBody>
      </p:sp>
      <p:graphicFrame>
        <p:nvGraphicFramePr>
          <p:cNvPr id="4" name="Content Placeholder 3"/>
          <p:cNvGraphicFramePr>
            <a:graphicFrameLocks noGrp="1"/>
          </p:cNvGraphicFramePr>
          <p:nvPr>
            <p:ph idx="1"/>
          </p:nvPr>
        </p:nvGraphicFramePr>
        <p:xfrm>
          <a:off x="0" y="1524001"/>
          <a:ext cx="9144000" cy="4973540"/>
        </p:xfrm>
        <a:graphic>
          <a:graphicData uri="http://schemas.openxmlformats.org/drawingml/2006/table">
            <a:tbl>
              <a:tblPr firstRow="1" bandRow="1">
                <a:tableStyleId>{5C22544A-7EE6-4342-B048-85BDC9FD1C3A}</a:tableStyleId>
              </a:tblPr>
              <a:tblGrid>
                <a:gridCol w="1439334"/>
                <a:gridCol w="846666"/>
                <a:gridCol w="1100666"/>
                <a:gridCol w="1185334"/>
                <a:gridCol w="1143000"/>
                <a:gridCol w="1143000"/>
                <a:gridCol w="1143000"/>
                <a:gridCol w="1143000"/>
              </a:tblGrid>
              <a:tr h="1015778">
                <a:tc>
                  <a:txBody>
                    <a:bodyPr/>
                    <a:lstStyle/>
                    <a:p>
                      <a:endParaRPr lang="en-IN" b="1" dirty="0"/>
                    </a:p>
                  </a:txBody>
                  <a:tcPr/>
                </a:tc>
                <a:tc gridSpan="2">
                  <a:txBody>
                    <a:bodyPr/>
                    <a:lstStyle/>
                    <a:p>
                      <a:pPr algn="ctr"/>
                      <a:r>
                        <a:rPr lang="en-US" b="1" dirty="0" smtClean="0"/>
                        <a:t>BMI</a:t>
                      </a:r>
                      <a:endParaRPr lang="en-IN" b="1" dirty="0"/>
                    </a:p>
                  </a:txBody>
                  <a:tcPr/>
                </a:tc>
                <a:tc hMerge="1">
                  <a:txBody>
                    <a:bodyPr/>
                    <a:lstStyle/>
                    <a:p>
                      <a:endParaRPr lang="en-IN" dirty="0"/>
                    </a:p>
                  </a:txBody>
                  <a:tcPr/>
                </a:tc>
                <a:tc gridSpan="2">
                  <a:txBody>
                    <a:bodyPr/>
                    <a:lstStyle/>
                    <a:p>
                      <a:r>
                        <a:rPr lang="en-US" b="1" dirty="0" smtClean="0"/>
                        <a:t>Waist - Circumference</a:t>
                      </a:r>
                      <a:endParaRPr lang="en-IN" b="1" dirty="0"/>
                    </a:p>
                  </a:txBody>
                  <a:tcPr/>
                </a:tc>
                <a:tc hMerge="1">
                  <a:txBody>
                    <a:bodyPr/>
                    <a:lstStyle/>
                    <a:p>
                      <a:endParaRPr lang="en-IN" dirty="0"/>
                    </a:p>
                  </a:txBody>
                  <a:tcPr/>
                </a:tc>
                <a:tc>
                  <a:txBody>
                    <a:bodyPr/>
                    <a:lstStyle/>
                    <a:p>
                      <a:r>
                        <a:rPr lang="en-US" b="1" dirty="0" smtClean="0"/>
                        <a:t>Waist- height Ration</a:t>
                      </a:r>
                      <a:r>
                        <a:rPr lang="en-US" b="1" baseline="0" dirty="0" smtClean="0"/>
                        <a:t> under risk</a:t>
                      </a:r>
                      <a:endParaRPr lang="en-IN" b="1" dirty="0"/>
                    </a:p>
                  </a:txBody>
                  <a:tcPr/>
                </a:tc>
                <a:tc gridSpan="2">
                  <a:txBody>
                    <a:bodyPr/>
                    <a:lstStyle/>
                    <a:p>
                      <a:r>
                        <a:rPr lang="en-US" b="1" dirty="0" smtClean="0"/>
                        <a:t>BMI x</a:t>
                      </a:r>
                      <a:r>
                        <a:rPr lang="en-US" b="1" baseline="0" dirty="0" smtClean="0"/>
                        <a:t> Waist height Ratio </a:t>
                      </a:r>
                      <a:endParaRPr lang="en-IN" b="1" dirty="0"/>
                    </a:p>
                  </a:txBody>
                  <a:tcPr/>
                </a:tc>
                <a:tc hMerge="1">
                  <a:txBody>
                    <a:bodyPr/>
                    <a:lstStyle/>
                    <a:p>
                      <a:endParaRPr lang="en-IN" dirty="0"/>
                    </a:p>
                  </a:txBody>
                  <a:tcPr/>
                </a:tc>
              </a:tr>
              <a:tr h="1015778">
                <a:tc>
                  <a:txBody>
                    <a:bodyPr/>
                    <a:lstStyle/>
                    <a:p>
                      <a:endParaRPr lang="en-IN" b="1" dirty="0"/>
                    </a:p>
                  </a:txBody>
                  <a:tcPr/>
                </a:tc>
                <a:tc>
                  <a:txBody>
                    <a:bodyPr/>
                    <a:lstStyle/>
                    <a:p>
                      <a:r>
                        <a:rPr lang="en-US" b="1" dirty="0" smtClean="0"/>
                        <a:t>Obese </a:t>
                      </a:r>
                      <a:endParaRPr lang="en-IN" b="1" dirty="0"/>
                    </a:p>
                  </a:txBody>
                  <a:tcPr/>
                </a:tc>
                <a:tc>
                  <a:txBody>
                    <a:bodyPr/>
                    <a:lstStyle/>
                    <a:p>
                      <a:r>
                        <a:rPr lang="en-US" b="1" dirty="0" smtClean="0"/>
                        <a:t>Over weight</a:t>
                      </a:r>
                      <a:endParaRPr lang="en-IN" b="1" dirty="0"/>
                    </a:p>
                  </a:txBody>
                  <a:tcPr/>
                </a:tc>
                <a:tc>
                  <a:txBody>
                    <a:bodyPr/>
                    <a:lstStyle/>
                    <a:p>
                      <a:r>
                        <a:rPr lang="en-US" b="1" dirty="0" smtClean="0"/>
                        <a:t>Obese </a:t>
                      </a:r>
                      <a:endParaRPr lang="en-IN" b="1" dirty="0"/>
                    </a:p>
                  </a:txBody>
                  <a:tcPr/>
                </a:tc>
                <a:tc>
                  <a:txBody>
                    <a:bodyPr/>
                    <a:lstStyle/>
                    <a:p>
                      <a:r>
                        <a:rPr lang="en-US" b="1" dirty="0" smtClean="0"/>
                        <a:t>Over -weight</a:t>
                      </a:r>
                      <a:endParaRPr lang="en-IN" b="1" dirty="0"/>
                    </a:p>
                  </a:txBody>
                  <a:tcPr/>
                </a:tc>
                <a:tc>
                  <a:txBody>
                    <a:bodyPr/>
                    <a:lstStyle/>
                    <a:p>
                      <a:endParaRPr lang="en-IN" b="1" dirty="0"/>
                    </a:p>
                  </a:txBody>
                  <a:tcPr/>
                </a:tc>
                <a:tc>
                  <a:txBody>
                    <a:bodyPr/>
                    <a:lstStyle/>
                    <a:p>
                      <a:r>
                        <a:rPr lang="en-US" b="1" dirty="0" smtClean="0"/>
                        <a:t>Obese </a:t>
                      </a:r>
                      <a:endParaRPr lang="en-IN" b="1" dirty="0"/>
                    </a:p>
                  </a:txBody>
                  <a:tcPr/>
                </a:tc>
                <a:tc>
                  <a:txBody>
                    <a:bodyPr/>
                    <a:lstStyle/>
                    <a:p>
                      <a:r>
                        <a:rPr lang="en-US" b="1" dirty="0" smtClean="0"/>
                        <a:t>Over -Weight</a:t>
                      </a:r>
                      <a:endParaRPr lang="en-IN" b="1" dirty="0"/>
                    </a:p>
                  </a:txBody>
                  <a:tcPr/>
                </a:tc>
              </a:tr>
              <a:tr h="1015778">
                <a:tc>
                  <a:txBody>
                    <a:bodyPr/>
                    <a:lstStyle/>
                    <a:p>
                      <a:r>
                        <a:rPr lang="en-US" b="1" dirty="0" smtClean="0"/>
                        <a:t>Percentage </a:t>
                      </a:r>
                      <a:endParaRPr lang="en-IN" b="1" dirty="0"/>
                    </a:p>
                  </a:txBody>
                  <a:tcPr/>
                </a:tc>
                <a:tc>
                  <a:txBody>
                    <a:bodyPr/>
                    <a:lstStyle/>
                    <a:p>
                      <a:pPr algn="ctr"/>
                      <a:r>
                        <a:rPr lang="en-US" b="1" dirty="0" smtClean="0"/>
                        <a:t>3.2</a:t>
                      </a:r>
                      <a:endParaRPr lang="en-IN" b="1" dirty="0"/>
                    </a:p>
                  </a:txBody>
                  <a:tcPr/>
                </a:tc>
                <a:tc>
                  <a:txBody>
                    <a:bodyPr/>
                    <a:lstStyle/>
                    <a:p>
                      <a:pPr algn="ctr"/>
                      <a:r>
                        <a:rPr lang="en-US" b="1" dirty="0" smtClean="0"/>
                        <a:t>8</a:t>
                      </a:r>
                      <a:endParaRPr lang="en-IN" b="1" dirty="0"/>
                    </a:p>
                  </a:txBody>
                  <a:tcPr/>
                </a:tc>
                <a:tc>
                  <a:txBody>
                    <a:bodyPr/>
                    <a:lstStyle/>
                    <a:p>
                      <a:pPr algn="ctr"/>
                      <a:r>
                        <a:rPr lang="en-US" b="1" dirty="0" smtClean="0"/>
                        <a:t>13</a:t>
                      </a:r>
                      <a:endParaRPr lang="en-IN" b="1" dirty="0"/>
                    </a:p>
                  </a:txBody>
                  <a:tcPr/>
                </a:tc>
                <a:tc>
                  <a:txBody>
                    <a:bodyPr/>
                    <a:lstStyle/>
                    <a:p>
                      <a:pPr algn="ctr"/>
                      <a:r>
                        <a:rPr lang="en-US" b="1" dirty="0" smtClean="0"/>
                        <a:t>4.2</a:t>
                      </a:r>
                      <a:endParaRPr lang="en-IN" b="1" dirty="0"/>
                    </a:p>
                  </a:txBody>
                  <a:tcPr/>
                </a:tc>
                <a:tc>
                  <a:txBody>
                    <a:bodyPr/>
                    <a:lstStyle/>
                    <a:p>
                      <a:pPr algn="ctr"/>
                      <a:r>
                        <a:rPr lang="en-US" b="1" dirty="0" smtClean="0"/>
                        <a:t>16.8</a:t>
                      </a:r>
                      <a:endParaRPr lang="en-IN" b="1" dirty="0"/>
                    </a:p>
                  </a:txBody>
                  <a:tcPr/>
                </a:tc>
                <a:tc>
                  <a:txBody>
                    <a:bodyPr/>
                    <a:lstStyle/>
                    <a:p>
                      <a:pPr algn="ctr"/>
                      <a:r>
                        <a:rPr lang="en-US" b="1" dirty="0" smtClean="0"/>
                        <a:t>3.6</a:t>
                      </a:r>
                      <a:endParaRPr lang="en-IN" b="1" dirty="0"/>
                    </a:p>
                  </a:txBody>
                  <a:tcPr/>
                </a:tc>
                <a:tc>
                  <a:txBody>
                    <a:bodyPr/>
                    <a:lstStyle/>
                    <a:p>
                      <a:pPr algn="ctr"/>
                      <a:r>
                        <a:rPr lang="en-US" b="1" dirty="0" smtClean="0"/>
                        <a:t>6.2</a:t>
                      </a:r>
                      <a:endParaRPr lang="en-IN" b="1" dirty="0"/>
                    </a:p>
                  </a:txBody>
                  <a:tcPr/>
                </a:tc>
              </a:tr>
              <a:tr h="1753264">
                <a:tc>
                  <a:txBody>
                    <a:bodyPr/>
                    <a:lstStyle/>
                    <a:p>
                      <a:r>
                        <a:rPr lang="en-US" b="1" dirty="0" smtClean="0"/>
                        <a:t>Number out</a:t>
                      </a:r>
                      <a:r>
                        <a:rPr lang="en-US" b="1" baseline="0" dirty="0" smtClean="0"/>
                        <a:t> of 3000</a:t>
                      </a:r>
                      <a:endParaRPr lang="en-IN" b="1" dirty="0"/>
                    </a:p>
                  </a:txBody>
                  <a:tcPr/>
                </a:tc>
                <a:tc>
                  <a:txBody>
                    <a:bodyPr/>
                    <a:lstStyle/>
                    <a:p>
                      <a:pPr algn="ctr"/>
                      <a:r>
                        <a:rPr lang="en-US" b="1" dirty="0" smtClean="0"/>
                        <a:t>96</a:t>
                      </a:r>
                      <a:endParaRPr lang="en-IN" b="1" dirty="0"/>
                    </a:p>
                  </a:txBody>
                  <a:tcPr/>
                </a:tc>
                <a:tc>
                  <a:txBody>
                    <a:bodyPr/>
                    <a:lstStyle/>
                    <a:p>
                      <a:pPr algn="ctr"/>
                      <a:r>
                        <a:rPr lang="en-US" b="1" dirty="0" smtClean="0"/>
                        <a:t>240</a:t>
                      </a:r>
                      <a:endParaRPr lang="en-IN" b="1" dirty="0"/>
                    </a:p>
                  </a:txBody>
                  <a:tcPr/>
                </a:tc>
                <a:tc>
                  <a:txBody>
                    <a:bodyPr/>
                    <a:lstStyle/>
                    <a:p>
                      <a:pPr algn="ctr"/>
                      <a:r>
                        <a:rPr lang="en-US" b="1" dirty="0" smtClean="0"/>
                        <a:t>390</a:t>
                      </a:r>
                      <a:endParaRPr lang="en-IN" b="1" dirty="0"/>
                    </a:p>
                  </a:txBody>
                  <a:tcPr/>
                </a:tc>
                <a:tc>
                  <a:txBody>
                    <a:bodyPr/>
                    <a:lstStyle/>
                    <a:p>
                      <a:pPr algn="ctr"/>
                      <a:r>
                        <a:rPr lang="en-US" b="1" dirty="0" smtClean="0"/>
                        <a:t>126</a:t>
                      </a:r>
                      <a:endParaRPr lang="en-IN" b="1" dirty="0"/>
                    </a:p>
                  </a:txBody>
                  <a:tcPr/>
                </a:tc>
                <a:tc>
                  <a:txBody>
                    <a:bodyPr/>
                    <a:lstStyle/>
                    <a:p>
                      <a:pPr algn="ctr"/>
                      <a:r>
                        <a:rPr lang="en-US" b="1" dirty="0" smtClean="0"/>
                        <a:t>504</a:t>
                      </a:r>
                      <a:endParaRPr lang="en-IN" b="1" dirty="0"/>
                    </a:p>
                  </a:txBody>
                  <a:tcPr/>
                </a:tc>
                <a:tc>
                  <a:txBody>
                    <a:bodyPr/>
                    <a:lstStyle/>
                    <a:p>
                      <a:pPr algn="ctr"/>
                      <a:r>
                        <a:rPr lang="en-US" b="1" dirty="0" smtClean="0"/>
                        <a:t>108</a:t>
                      </a:r>
                      <a:endParaRPr lang="en-IN" b="1" dirty="0"/>
                    </a:p>
                  </a:txBody>
                  <a:tcPr/>
                </a:tc>
                <a:tc>
                  <a:txBody>
                    <a:bodyPr/>
                    <a:lstStyle/>
                    <a:p>
                      <a:pPr algn="ctr"/>
                      <a:r>
                        <a:rPr lang="en-US" b="1" dirty="0" smtClean="0"/>
                        <a:t>186</a:t>
                      </a:r>
                      <a:endParaRPr lang="en-IN" b="1"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rgbClr val="92D050"/>
          </a:solidFill>
        </p:spPr>
        <p:txBody>
          <a:bodyPr/>
          <a:lstStyle/>
          <a:p>
            <a:r>
              <a:rPr lang="en-US" dirty="0" smtClean="0"/>
              <a:t>Results :</a:t>
            </a:r>
            <a:endParaRPr lang="en-IN" dirty="0"/>
          </a:p>
        </p:txBody>
      </p:sp>
      <p:sp>
        <p:nvSpPr>
          <p:cNvPr id="3" name="Content Placeholder 2"/>
          <p:cNvSpPr>
            <a:spLocks noGrp="1"/>
          </p:cNvSpPr>
          <p:nvPr>
            <p:ph idx="1"/>
          </p:nvPr>
        </p:nvSpPr>
        <p:spPr>
          <a:xfrm>
            <a:off x="0" y="1295400"/>
            <a:ext cx="9144000" cy="5562600"/>
          </a:xfrm>
          <a:solidFill>
            <a:schemeClr val="accent4">
              <a:lumMod val="60000"/>
              <a:lumOff val="40000"/>
            </a:schemeClr>
          </a:solidFill>
        </p:spPr>
        <p:txBody>
          <a:bodyPr>
            <a:normAutofit/>
          </a:bodyPr>
          <a:lstStyle/>
          <a:p>
            <a:r>
              <a:rPr lang="en-IN" dirty="0" smtClean="0"/>
              <a:t> While considering obesity, it is necessary to consider all these factors to attain a standard definition for obesity.</a:t>
            </a:r>
          </a:p>
          <a:p>
            <a:r>
              <a:rPr lang="en-IN" dirty="0" smtClean="0"/>
              <a:t>Augmenting BMI and waist-to-height ratio is more accurate with a prevalence of 3.6% and 6.2% of obese and overweight school children, respectively.</a:t>
            </a:r>
          </a:p>
          <a:p>
            <a:r>
              <a:rPr lang="en-IN" dirty="0" smtClean="0"/>
              <a:t>The prevalence rates are well within the accepted limits of Indian school children.</a:t>
            </a:r>
            <a:endParaRPr lang="en-IN"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rmAutofit fontScale="90000"/>
          </a:bodyPr>
          <a:lstStyle/>
          <a:p>
            <a:pPr algn="l"/>
            <a:r>
              <a:rPr lang="en-IN" sz="3600" b="1" dirty="0" smtClean="0"/>
              <a:t>Age-wise obesity percentiles (BMI x Waist-Height ratio) for school going boys and girls aged 7-12 years</a:t>
            </a:r>
            <a:endParaRPr lang="en-IN" sz="3600" b="1" dirty="0"/>
          </a:p>
        </p:txBody>
      </p:sp>
      <p:sp>
        <p:nvSpPr>
          <p:cNvPr id="3" name="Content Placeholder 2"/>
          <p:cNvSpPr>
            <a:spLocks noGrp="1"/>
          </p:cNvSpPr>
          <p:nvPr>
            <p:ph idx="1"/>
          </p:nvPr>
        </p:nvSpPr>
        <p:spPr>
          <a:xfrm>
            <a:off x="381000" y="1524000"/>
            <a:ext cx="8305800" cy="4602163"/>
          </a:xfrm>
        </p:spPr>
        <p:txBody>
          <a:bodyPr/>
          <a:lstStyle/>
          <a:p>
            <a:endParaRPr lang="en-IN" dirty="0"/>
          </a:p>
        </p:txBody>
      </p:sp>
      <p:pic>
        <p:nvPicPr>
          <p:cNvPr id="1026" name="Picture 2"/>
          <p:cNvPicPr>
            <a:picLocks noChangeAspect="1" noChangeArrowheads="1"/>
          </p:cNvPicPr>
          <p:nvPr/>
        </p:nvPicPr>
        <p:blipFill>
          <a:blip r:embed="rId2"/>
          <a:srcRect/>
          <a:stretch>
            <a:fillRect/>
          </a:stretch>
        </p:blipFill>
        <p:spPr bwMode="auto">
          <a:xfrm>
            <a:off x="322018" y="2209800"/>
            <a:ext cx="8429375" cy="43433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rgbClr val="92D050"/>
          </a:solidFill>
        </p:spPr>
        <p:txBody>
          <a:bodyPr/>
          <a:lstStyle/>
          <a:p>
            <a:r>
              <a:rPr lang="en-US" dirty="0" smtClean="0"/>
              <a:t>Discussion</a:t>
            </a:r>
            <a:endParaRPr lang="en-IN" dirty="0"/>
          </a:p>
        </p:txBody>
      </p:sp>
      <p:sp>
        <p:nvSpPr>
          <p:cNvPr id="3" name="Content Placeholder 2"/>
          <p:cNvSpPr>
            <a:spLocks noGrp="1"/>
          </p:cNvSpPr>
          <p:nvPr>
            <p:ph idx="1"/>
          </p:nvPr>
        </p:nvSpPr>
        <p:spPr>
          <a:xfrm>
            <a:off x="0" y="1371600"/>
            <a:ext cx="9144000" cy="5486399"/>
          </a:xfrm>
          <a:solidFill>
            <a:schemeClr val="accent4">
              <a:lumMod val="60000"/>
              <a:lumOff val="40000"/>
            </a:schemeClr>
          </a:solidFill>
        </p:spPr>
        <p:txBody>
          <a:bodyPr>
            <a:normAutofit/>
          </a:bodyPr>
          <a:lstStyle/>
          <a:p>
            <a:r>
              <a:rPr lang="en-IN" dirty="0" smtClean="0"/>
              <a:t>Prevalence: Only 3.2 and 8% of the children were found to be obese and overweight, respectively using BMI percentiles based methodology</a:t>
            </a:r>
          </a:p>
          <a:p>
            <a:r>
              <a:rPr lang="en-IN" dirty="0" smtClean="0"/>
              <a:t>The waist-to-height ratio is more sensitive than BMI as an early warning of health risks. </a:t>
            </a:r>
          </a:p>
          <a:p>
            <a:r>
              <a:rPr lang="en-IN" dirty="0" smtClean="0"/>
              <a:t>It is significantly associated with all risk factors for obesity and metabolic syndrome and can predict morbidity and mortality in longitudinal studies, often better than BMI.</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rgbClr val="92D050"/>
          </a:solidFill>
        </p:spPr>
        <p:txBody>
          <a:bodyPr/>
          <a:lstStyle/>
          <a:p>
            <a:r>
              <a:rPr lang="en-US" dirty="0" smtClean="0"/>
              <a:t>Another studies</a:t>
            </a:r>
            <a:endParaRPr lang="en-IN" dirty="0"/>
          </a:p>
        </p:txBody>
      </p:sp>
      <p:sp>
        <p:nvSpPr>
          <p:cNvPr id="3" name="Content Placeholder 2"/>
          <p:cNvSpPr>
            <a:spLocks noGrp="1"/>
          </p:cNvSpPr>
          <p:nvPr>
            <p:ph idx="1"/>
          </p:nvPr>
        </p:nvSpPr>
        <p:spPr>
          <a:xfrm>
            <a:off x="0" y="1371600"/>
            <a:ext cx="9144000" cy="5715000"/>
          </a:xfrm>
          <a:solidFill>
            <a:schemeClr val="accent4">
              <a:lumMod val="60000"/>
              <a:lumOff val="40000"/>
            </a:schemeClr>
          </a:solidFill>
        </p:spPr>
        <p:txBody>
          <a:bodyPr>
            <a:normAutofit/>
          </a:bodyPr>
          <a:lstStyle/>
          <a:p>
            <a:r>
              <a:rPr lang="en-IN" dirty="0" smtClean="0"/>
              <a:t>5) </a:t>
            </a:r>
            <a:r>
              <a:rPr lang="en-IN" dirty="0" err="1" smtClean="0"/>
              <a:t>Ramachandran,</a:t>
            </a:r>
            <a:r>
              <a:rPr lang="en-IN" i="1" dirty="0" err="1" smtClean="0"/>
              <a:t>et</a:t>
            </a:r>
            <a:r>
              <a:rPr lang="en-IN" i="1" dirty="0" smtClean="0"/>
              <a:t> al. studied children from six schools in Chennai, two </a:t>
            </a:r>
            <a:r>
              <a:rPr lang="en-IN" dirty="0" smtClean="0"/>
              <a:t>each from high, middle, and lower income groups. The prevalence of overweight (including obese) adolescents ranged from 22% in better off schools to 4.5% in lower income group schools.</a:t>
            </a:r>
          </a:p>
          <a:p>
            <a:r>
              <a:rPr lang="en-IN" dirty="0" smtClean="0"/>
              <a:t>Delhi school, with </a:t>
            </a:r>
            <a:r>
              <a:rPr lang="en-IN" dirty="0" err="1" smtClean="0"/>
              <a:t>tution</a:t>
            </a:r>
            <a:r>
              <a:rPr lang="en-IN" dirty="0" smtClean="0"/>
              <a:t> fees more than Rs. 2,500 per month, the prevalence of overweight children was 31%, of which 7.5% were frankly obese.</a:t>
            </a:r>
          </a:p>
          <a:p>
            <a:endParaRPr lang="en-IN"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rgbClr val="92D050"/>
          </a:solidFill>
        </p:spPr>
        <p:txBody>
          <a:bodyPr/>
          <a:lstStyle/>
          <a:p>
            <a:r>
              <a:rPr lang="en-US" dirty="0" smtClean="0"/>
              <a:t>Another studies…</a:t>
            </a:r>
            <a:endParaRPr lang="en-IN" dirty="0"/>
          </a:p>
        </p:txBody>
      </p:sp>
      <p:sp>
        <p:nvSpPr>
          <p:cNvPr id="3" name="Content Placeholder 2"/>
          <p:cNvSpPr>
            <a:spLocks noGrp="1"/>
          </p:cNvSpPr>
          <p:nvPr>
            <p:ph idx="1"/>
          </p:nvPr>
        </p:nvSpPr>
        <p:spPr>
          <a:xfrm>
            <a:off x="0" y="1371600"/>
            <a:ext cx="9144000" cy="5486400"/>
          </a:xfrm>
          <a:solidFill>
            <a:schemeClr val="accent4">
              <a:lumMod val="60000"/>
              <a:lumOff val="40000"/>
            </a:schemeClr>
          </a:solidFill>
        </p:spPr>
        <p:txBody>
          <a:bodyPr>
            <a:normAutofit fontScale="92500" lnSpcReduction="10000"/>
          </a:bodyPr>
          <a:lstStyle/>
          <a:p>
            <a:r>
              <a:rPr lang="en-IN" dirty="0" smtClean="0"/>
              <a:t> McCarthy, </a:t>
            </a:r>
            <a:r>
              <a:rPr lang="en-IN" i="1" dirty="0" smtClean="0"/>
              <a:t>et </a:t>
            </a:r>
            <a:r>
              <a:rPr lang="en-IN" i="1" dirty="0" err="1" smtClean="0"/>
              <a:t>al.suggests</a:t>
            </a:r>
            <a:r>
              <a:rPr lang="en-IN" i="1" dirty="0" smtClean="0"/>
              <a:t> that BMI </a:t>
            </a:r>
            <a:r>
              <a:rPr lang="en-IN" dirty="0" smtClean="0"/>
              <a:t>may be a less sensitive indicator of fatness among children and give no indication about fat distribution,</a:t>
            </a:r>
          </a:p>
          <a:p>
            <a:r>
              <a:rPr lang="en-IN" dirty="0" err="1" smtClean="0"/>
              <a:t>Flodmark</a:t>
            </a:r>
            <a:r>
              <a:rPr lang="en-IN" dirty="0" smtClean="0"/>
              <a:t> et al. suggest The relationship between an increasing waist circumferences in obese children 12 to 14 years old with an adverse lipoprotein profile has been observed</a:t>
            </a:r>
          </a:p>
          <a:p>
            <a:r>
              <a:rPr lang="en-IN" dirty="0" err="1" smtClean="0"/>
              <a:t>Bolgousa</a:t>
            </a:r>
            <a:r>
              <a:rPr lang="en-IN" dirty="0" smtClean="0"/>
              <a:t> Heart study showed that an abdominal fat distribution (indicated by waist circumference) in children between 5 and 17 year old was associated with an adverse concentration of </a:t>
            </a:r>
            <a:r>
              <a:rPr lang="en-IN" dirty="0" err="1" smtClean="0"/>
              <a:t>triacyl</a:t>
            </a:r>
            <a:r>
              <a:rPr lang="en-IN" dirty="0" smtClean="0"/>
              <a:t> glycerol, LDL cholesterol, HDL cholesterol, and insulin.</a:t>
            </a:r>
            <a:endParaRPr lang="en-IN"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rgbClr val="92D050"/>
          </a:solidFill>
        </p:spPr>
        <p:txBody>
          <a:bodyPr/>
          <a:lstStyle/>
          <a:p>
            <a:r>
              <a:rPr lang="en-US" dirty="0" smtClean="0"/>
              <a:t>Draw back</a:t>
            </a:r>
            <a:endParaRPr lang="en-IN" dirty="0"/>
          </a:p>
        </p:txBody>
      </p:sp>
      <p:sp>
        <p:nvSpPr>
          <p:cNvPr id="3" name="Content Placeholder 2"/>
          <p:cNvSpPr>
            <a:spLocks noGrp="1"/>
          </p:cNvSpPr>
          <p:nvPr>
            <p:ph idx="1"/>
          </p:nvPr>
        </p:nvSpPr>
        <p:spPr>
          <a:xfrm>
            <a:off x="0" y="1143000"/>
            <a:ext cx="9144000" cy="5715000"/>
          </a:xfrm>
          <a:solidFill>
            <a:schemeClr val="accent4">
              <a:lumMod val="60000"/>
              <a:lumOff val="40000"/>
            </a:schemeClr>
          </a:solidFill>
        </p:spPr>
        <p:txBody>
          <a:bodyPr>
            <a:normAutofit fontScale="92500" lnSpcReduction="10000"/>
          </a:bodyPr>
          <a:lstStyle/>
          <a:p>
            <a:r>
              <a:rPr lang="en-IN" dirty="0" smtClean="0"/>
              <a:t>Since the height and waist circumference of children increases continually as they age, the same boundary value (WHTR-/0.5) could not be used across all age groups</a:t>
            </a:r>
          </a:p>
          <a:p>
            <a:r>
              <a:rPr lang="en-IN" dirty="0" smtClean="0"/>
              <a:t>The  study had shown that when using a waist-to-height ratio, as much as 16.8% of the population was at risk. actually it is a very high prevalence rate compared with that from the BMI percentile methodology (11.2%)</a:t>
            </a:r>
          </a:p>
          <a:p>
            <a:r>
              <a:rPr lang="en-IN" dirty="0" smtClean="0"/>
              <a:t>and the cut off value was observed to be less than that standardized (0.5) value.</a:t>
            </a:r>
          </a:p>
          <a:p>
            <a:r>
              <a:rPr lang="en-IN" dirty="0" smtClean="0"/>
              <a:t>this methodology fails to differentiate the obese population from the overweight population. In the waist-to-height ratio methodology.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3733800"/>
          </a:xfrm>
          <a:solidFill>
            <a:schemeClr val="accent1">
              <a:lumMod val="50000"/>
            </a:schemeClr>
          </a:solidFill>
        </p:spPr>
        <p:txBody>
          <a:bodyPr>
            <a:normAutofit/>
          </a:bodyPr>
          <a:lstStyle/>
          <a:p>
            <a:r>
              <a:rPr lang="en-IN" b="1" dirty="0" smtClean="0">
                <a:solidFill>
                  <a:schemeClr val="bg1"/>
                </a:solidFill>
              </a:rPr>
              <a:t>Augmenting BMI and Waist-Height Ratio for</a:t>
            </a:r>
            <a:br>
              <a:rPr lang="en-IN" b="1" dirty="0" smtClean="0">
                <a:solidFill>
                  <a:schemeClr val="bg1"/>
                </a:solidFill>
              </a:rPr>
            </a:br>
            <a:r>
              <a:rPr lang="en-IN" b="1" dirty="0" smtClean="0">
                <a:solidFill>
                  <a:schemeClr val="bg1"/>
                </a:solidFill>
              </a:rPr>
              <a:t>Establishing More Efficient Obesity Percentiles</a:t>
            </a:r>
            <a:br>
              <a:rPr lang="en-IN" b="1" dirty="0" smtClean="0">
                <a:solidFill>
                  <a:schemeClr val="bg1"/>
                </a:solidFill>
              </a:rPr>
            </a:br>
            <a:r>
              <a:rPr lang="en-IN" b="1" dirty="0" smtClean="0">
                <a:solidFill>
                  <a:schemeClr val="bg1"/>
                </a:solidFill>
              </a:rPr>
              <a:t>among School-going Children</a:t>
            </a:r>
            <a:endParaRPr lang="en-IN" dirty="0">
              <a:solidFill>
                <a:schemeClr val="bg1"/>
              </a:solidFill>
            </a:endParaRPr>
          </a:p>
        </p:txBody>
      </p:sp>
      <p:sp>
        <p:nvSpPr>
          <p:cNvPr id="3" name="Subtitle 2"/>
          <p:cNvSpPr>
            <a:spLocks noGrp="1"/>
          </p:cNvSpPr>
          <p:nvPr>
            <p:ph type="subTitle" idx="1"/>
          </p:nvPr>
        </p:nvSpPr>
        <p:spPr>
          <a:xfrm>
            <a:off x="0" y="3886200"/>
            <a:ext cx="9144000" cy="1676400"/>
          </a:xfrm>
          <a:solidFill>
            <a:srgbClr val="7030A0"/>
          </a:solidFill>
        </p:spPr>
        <p:txBody>
          <a:bodyPr>
            <a:normAutofit fontScale="92500" lnSpcReduction="20000"/>
          </a:bodyPr>
          <a:lstStyle/>
          <a:p>
            <a:r>
              <a:rPr lang="fi-FI" b="1" dirty="0" smtClean="0">
                <a:solidFill>
                  <a:schemeClr val="bg1"/>
                </a:solidFill>
              </a:rPr>
              <a:t>Seeja Thomachan Panjikkaran, KS Kumari</a:t>
            </a:r>
          </a:p>
          <a:p>
            <a:r>
              <a:rPr lang="en-IN" dirty="0" smtClean="0">
                <a:solidFill>
                  <a:schemeClr val="bg1"/>
                </a:solidFill>
              </a:rPr>
              <a:t>Department of Food Science and Nutrition, </a:t>
            </a:r>
            <a:r>
              <a:rPr lang="en-IN" dirty="0" err="1" smtClean="0">
                <a:solidFill>
                  <a:schemeClr val="bg1"/>
                </a:solidFill>
              </a:rPr>
              <a:t>Krishi</a:t>
            </a:r>
            <a:r>
              <a:rPr lang="en-IN" dirty="0" smtClean="0">
                <a:solidFill>
                  <a:schemeClr val="bg1"/>
                </a:solidFill>
              </a:rPr>
              <a:t> </a:t>
            </a:r>
            <a:r>
              <a:rPr lang="en-IN" dirty="0" err="1" smtClean="0">
                <a:solidFill>
                  <a:schemeClr val="bg1"/>
                </a:solidFill>
              </a:rPr>
              <a:t>Vigyan</a:t>
            </a:r>
            <a:r>
              <a:rPr lang="en-IN" dirty="0" smtClean="0">
                <a:solidFill>
                  <a:schemeClr val="bg1"/>
                </a:solidFill>
              </a:rPr>
              <a:t> Kendra, Kerala Agricultural University, </a:t>
            </a:r>
            <a:r>
              <a:rPr lang="en-IN" dirty="0" err="1" smtClean="0">
                <a:solidFill>
                  <a:schemeClr val="bg1"/>
                </a:solidFill>
              </a:rPr>
              <a:t>Tavanur</a:t>
            </a:r>
            <a:r>
              <a:rPr lang="en-IN" dirty="0" smtClean="0">
                <a:solidFill>
                  <a:schemeClr val="bg1"/>
                </a:solidFill>
              </a:rPr>
              <a:t>, Kerala – 679 573, India</a:t>
            </a:r>
            <a:endParaRPr lang="en-IN" dirty="0">
              <a:solidFill>
                <a:schemeClr val="bg1"/>
              </a:solidFill>
            </a:endParaRPr>
          </a:p>
        </p:txBody>
      </p:sp>
      <p:sp>
        <p:nvSpPr>
          <p:cNvPr id="4" name="Subtitle 2"/>
          <p:cNvSpPr txBox="1">
            <a:spLocks/>
          </p:cNvSpPr>
          <p:nvPr/>
        </p:nvSpPr>
        <p:spPr>
          <a:xfrm>
            <a:off x="0" y="5791200"/>
            <a:ext cx="9144000" cy="1066800"/>
          </a:xfrm>
          <a:prstGeom prst="rect">
            <a:avLst/>
          </a:prstGeom>
          <a:solidFill>
            <a:srgbClr val="FF0000"/>
          </a:solidFill>
        </p:spPr>
        <p:txBody>
          <a:bodyPr vert="horz" lIns="91440" tIns="45720" rIns="91440" bIns="45720" rtlCol="0">
            <a:noAutofit/>
          </a:bodyPr>
          <a:lstStyle/>
          <a:p>
            <a:pPr lvl="0" algn="ctr">
              <a:spcBef>
                <a:spcPct val="20000"/>
              </a:spcBef>
            </a:pPr>
            <a:r>
              <a:rPr lang="en-IN" sz="2000" b="1" dirty="0" smtClean="0">
                <a:solidFill>
                  <a:schemeClr val="bg1"/>
                </a:solidFill>
              </a:rPr>
              <a:t>Indian Journal of Community Medicine / </a:t>
            </a:r>
            <a:r>
              <a:rPr lang="en-IN" sz="2000" b="1" dirty="0" err="1" smtClean="0">
                <a:solidFill>
                  <a:schemeClr val="bg1"/>
                </a:solidFill>
              </a:rPr>
              <a:t>Vol</a:t>
            </a:r>
            <a:r>
              <a:rPr lang="en-IN" sz="2000" b="1" dirty="0" smtClean="0">
                <a:solidFill>
                  <a:schemeClr val="bg1"/>
                </a:solidFill>
              </a:rPr>
              <a:t> 34 / Issue 2 / April 2009</a:t>
            </a:r>
            <a:endParaRPr kumimoji="0" lang="fi-FI" sz="2000" b="1"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Thanks…..</a:t>
            </a:r>
            <a:endParaRPr lang="en-IN" dirty="0">
              <a:solidFill>
                <a:srgbClr val="FF0000"/>
              </a:solidFill>
            </a:endParaRPr>
          </a:p>
        </p:txBody>
      </p:sp>
      <p:pic>
        <p:nvPicPr>
          <p:cNvPr id="4" name="Content Placeholder 3" descr="Obese_Children-218x300.jpg"/>
          <p:cNvPicPr>
            <a:picLocks noGrp="1" noChangeAspect="1"/>
          </p:cNvPicPr>
          <p:nvPr>
            <p:ph idx="1"/>
          </p:nvPr>
        </p:nvPicPr>
        <p:blipFill>
          <a:blip r:embed="rId2"/>
          <a:stretch>
            <a:fillRect/>
          </a:stretch>
        </p:blipFill>
        <p:spPr>
          <a:xfrm>
            <a:off x="1219200" y="1354073"/>
            <a:ext cx="6324600" cy="5503927"/>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study\study\atricle for journal club 14dec2010\augmenting BMI\New folder\Obesity-in-childhood.jpg"/>
          <p:cNvPicPr>
            <a:picLocks noGrp="1" noChangeAspect="1" noChangeArrowheads="1"/>
          </p:cNvPicPr>
          <p:nvPr>
            <p:ph idx="1"/>
          </p:nvPr>
        </p:nvPicPr>
        <p:blipFill>
          <a:blip r:embed="rId2"/>
          <a:srcRect/>
          <a:stretch>
            <a:fillRect/>
          </a:stretch>
        </p:blipFill>
        <p:spPr bwMode="auto">
          <a:xfrm>
            <a:off x="-51955" y="0"/>
            <a:ext cx="9195955" cy="6858000"/>
          </a:xfrm>
          <a:prstGeom prst="rect">
            <a:avLst/>
          </a:prstGeom>
          <a:noFill/>
        </p:spPr>
      </p:pic>
      <p:sp>
        <p:nvSpPr>
          <p:cNvPr id="2" name="Title 1"/>
          <p:cNvSpPr>
            <a:spLocks noGrp="1"/>
          </p:cNvSpPr>
          <p:nvPr>
            <p:ph type="title"/>
          </p:nvPr>
        </p:nvSpPr>
        <p:spPr>
          <a:xfrm>
            <a:off x="-2286000" y="228600"/>
            <a:ext cx="8229600" cy="1143000"/>
          </a:xfrm>
        </p:spPr>
        <p:txBody>
          <a:bodyPr>
            <a:normAutofit/>
          </a:bodyPr>
          <a:lstStyle/>
          <a:p>
            <a:r>
              <a:rPr lang="en-US" sz="6600" dirty="0" smtClean="0">
                <a:solidFill>
                  <a:srgbClr val="FFFF00"/>
                </a:solidFill>
              </a:rPr>
              <a:t>Thanks</a:t>
            </a:r>
            <a:r>
              <a:rPr lang="en-US" sz="6600" dirty="0" smtClean="0"/>
              <a:t>…</a:t>
            </a:r>
            <a:endParaRPr lang="en-IN" sz="6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rgbClr val="1BAC14"/>
          </a:solidFill>
          <a:ln>
            <a:noFill/>
          </a:ln>
        </p:spPr>
        <p:txBody>
          <a:bodyPr/>
          <a:lstStyle/>
          <a:p>
            <a:r>
              <a:rPr lang="en-US" dirty="0" smtClean="0"/>
              <a:t>Introduction…</a:t>
            </a:r>
            <a:endParaRPr lang="en-IN" dirty="0"/>
          </a:p>
        </p:txBody>
      </p:sp>
      <p:sp>
        <p:nvSpPr>
          <p:cNvPr id="3" name="Content Placeholder 2"/>
          <p:cNvSpPr>
            <a:spLocks noGrp="1"/>
          </p:cNvSpPr>
          <p:nvPr>
            <p:ph idx="1"/>
          </p:nvPr>
        </p:nvSpPr>
        <p:spPr>
          <a:xfrm>
            <a:off x="0" y="1371600"/>
            <a:ext cx="9144000" cy="5486400"/>
          </a:xfrm>
          <a:solidFill>
            <a:schemeClr val="accent4">
              <a:lumMod val="60000"/>
              <a:lumOff val="40000"/>
            </a:schemeClr>
          </a:solidFill>
        </p:spPr>
        <p:txBody>
          <a:bodyPr>
            <a:normAutofit/>
          </a:bodyPr>
          <a:lstStyle/>
          <a:p>
            <a:r>
              <a:rPr lang="en-IN" dirty="0" smtClean="0"/>
              <a:t>Childhood obesity is alarmingly increasing worldwide and it is linked with an increased risk of obesity in adulthood, morbidity, and mortality.</a:t>
            </a:r>
          </a:p>
          <a:p>
            <a:r>
              <a:rPr lang="en-IN" dirty="0" smtClean="0"/>
              <a:t>India passing through a nutrition transition phase.</a:t>
            </a:r>
            <a:endParaRPr lang="en-IN" dirty="0"/>
          </a:p>
        </p:txBody>
      </p:sp>
      <p:pic>
        <p:nvPicPr>
          <p:cNvPr id="1026" name="Picture 2" descr="C:\study\study\atricle for journal club 14dec2010\augmenting BMI\New folder\Obesity-in-childhood.jpg"/>
          <p:cNvPicPr>
            <a:picLocks noChangeAspect="1" noChangeArrowheads="1"/>
          </p:cNvPicPr>
          <p:nvPr/>
        </p:nvPicPr>
        <p:blipFill>
          <a:blip r:embed="rId3"/>
          <a:srcRect/>
          <a:stretch>
            <a:fillRect/>
          </a:stretch>
        </p:blipFill>
        <p:spPr bwMode="auto">
          <a:xfrm>
            <a:off x="5257800" y="4038600"/>
            <a:ext cx="3530600" cy="2540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a:solidFill>
            <a:srgbClr val="92D050"/>
          </a:solidFill>
        </p:spPr>
        <p:txBody>
          <a:bodyPr/>
          <a:lstStyle/>
          <a:p>
            <a:r>
              <a:rPr lang="en-US" dirty="0" smtClean="0"/>
              <a:t>Introduction</a:t>
            </a:r>
            <a:endParaRPr lang="en-IN" dirty="0"/>
          </a:p>
        </p:txBody>
      </p:sp>
      <p:sp>
        <p:nvSpPr>
          <p:cNvPr id="3" name="Content Placeholder 2"/>
          <p:cNvSpPr>
            <a:spLocks noGrp="1"/>
          </p:cNvSpPr>
          <p:nvPr>
            <p:ph idx="1"/>
          </p:nvPr>
        </p:nvSpPr>
        <p:spPr>
          <a:xfrm>
            <a:off x="0" y="1219200"/>
            <a:ext cx="9144000" cy="5638800"/>
          </a:xfrm>
          <a:solidFill>
            <a:schemeClr val="accent4">
              <a:lumMod val="60000"/>
              <a:lumOff val="40000"/>
            </a:schemeClr>
          </a:solidFill>
          <a:ln>
            <a:solidFill>
              <a:schemeClr val="accent1"/>
            </a:solidFill>
          </a:ln>
        </p:spPr>
        <p:txBody>
          <a:bodyPr>
            <a:normAutofit fontScale="92500" lnSpcReduction="10000"/>
          </a:bodyPr>
          <a:lstStyle/>
          <a:p>
            <a:pPr>
              <a:buNone/>
            </a:pPr>
            <a:endParaRPr lang="en-IN" dirty="0" smtClean="0"/>
          </a:p>
          <a:p>
            <a:r>
              <a:rPr lang="en-IN" b="1" dirty="0" smtClean="0">
                <a:solidFill>
                  <a:srgbClr val="FF0000"/>
                </a:solidFill>
              </a:rPr>
              <a:t>BMI </a:t>
            </a:r>
            <a:r>
              <a:rPr lang="en-IN" b="1" dirty="0" err="1" smtClean="0">
                <a:solidFill>
                  <a:srgbClr val="FF0000"/>
                </a:solidFill>
              </a:rPr>
              <a:t>centile</a:t>
            </a:r>
            <a:r>
              <a:rPr lang="en-IN" b="1" dirty="0" smtClean="0">
                <a:solidFill>
                  <a:srgbClr val="FF0000"/>
                </a:solidFill>
              </a:rPr>
              <a:t> curves</a:t>
            </a:r>
            <a:r>
              <a:rPr lang="en-IN" dirty="0" smtClean="0"/>
              <a:t>, </a:t>
            </a:r>
            <a:r>
              <a:rPr lang="en-IN" b="1" dirty="0" smtClean="0">
                <a:solidFill>
                  <a:srgbClr val="FF0000"/>
                </a:solidFill>
              </a:rPr>
              <a:t>waist circumference </a:t>
            </a:r>
            <a:r>
              <a:rPr lang="en-IN" b="1" dirty="0" err="1" smtClean="0">
                <a:solidFill>
                  <a:srgbClr val="FF0000"/>
                </a:solidFill>
              </a:rPr>
              <a:t>centiles</a:t>
            </a:r>
            <a:r>
              <a:rPr lang="en-IN" dirty="0" err="1" smtClean="0"/>
              <a:t>,and</a:t>
            </a:r>
            <a:r>
              <a:rPr lang="en-IN" dirty="0" smtClean="0"/>
              <a:t> </a:t>
            </a:r>
            <a:r>
              <a:rPr lang="en-IN" b="1" dirty="0" smtClean="0">
                <a:solidFill>
                  <a:srgbClr val="FF0000"/>
                </a:solidFill>
              </a:rPr>
              <a:t>waist to height ratio </a:t>
            </a:r>
            <a:r>
              <a:rPr lang="en-IN" dirty="0" smtClean="0"/>
              <a:t>are some of the accepted standard measures to determine obesity among children.</a:t>
            </a:r>
          </a:p>
          <a:p>
            <a:r>
              <a:rPr lang="en-IN" dirty="0" smtClean="0"/>
              <a:t>It has been suggested ,that </a:t>
            </a:r>
            <a:r>
              <a:rPr lang="en-IN" dirty="0" smtClean="0">
                <a:solidFill>
                  <a:srgbClr val="FF0000"/>
                </a:solidFill>
              </a:rPr>
              <a:t>BMI may be a less sensitive indicator</a:t>
            </a:r>
            <a:r>
              <a:rPr lang="en-IN" dirty="0" smtClean="0"/>
              <a:t> of obesity among children, since it gives </a:t>
            </a:r>
            <a:r>
              <a:rPr lang="en-IN" dirty="0" smtClean="0">
                <a:solidFill>
                  <a:srgbClr val="FF0000"/>
                </a:solidFill>
              </a:rPr>
              <a:t>no indication about fat distribution</a:t>
            </a:r>
            <a:r>
              <a:rPr lang="en-IN" dirty="0" smtClean="0"/>
              <a:t>.</a:t>
            </a:r>
          </a:p>
          <a:p>
            <a:r>
              <a:rPr lang="en-IN" dirty="0" smtClean="0"/>
              <a:t>Waist circumference as a measure of obesity and overweight status suffers from the disadvantage of not considering important criteria such as body weight and height.</a:t>
            </a:r>
          </a:p>
          <a:p>
            <a:endParaRPr lang="en-IN"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rgbClr val="92D050"/>
          </a:solidFill>
        </p:spPr>
        <p:txBody>
          <a:bodyPr/>
          <a:lstStyle/>
          <a:p>
            <a:r>
              <a:rPr lang="en-US" dirty="0" smtClean="0"/>
              <a:t>Introduction:</a:t>
            </a:r>
            <a:endParaRPr lang="en-IN" dirty="0"/>
          </a:p>
        </p:txBody>
      </p:sp>
      <p:sp>
        <p:nvSpPr>
          <p:cNvPr id="3" name="Content Placeholder 2"/>
          <p:cNvSpPr>
            <a:spLocks noGrp="1"/>
          </p:cNvSpPr>
          <p:nvPr>
            <p:ph idx="1"/>
          </p:nvPr>
        </p:nvSpPr>
        <p:spPr>
          <a:xfrm>
            <a:off x="0" y="1371600"/>
            <a:ext cx="9144000" cy="5486400"/>
          </a:xfrm>
          <a:solidFill>
            <a:schemeClr val="accent4">
              <a:lumMod val="60000"/>
              <a:lumOff val="40000"/>
            </a:schemeClr>
          </a:solidFill>
        </p:spPr>
        <p:txBody>
          <a:bodyPr/>
          <a:lstStyle/>
          <a:p>
            <a:r>
              <a:rPr lang="en-US" dirty="0" smtClean="0"/>
              <a:t>BMI merely take into account weight &amp; height, ignoring an equally important factor, waist circumference.</a:t>
            </a:r>
          </a:p>
          <a:p>
            <a:r>
              <a:rPr lang="en-US" dirty="0" smtClean="0"/>
              <a:t>Waist-to-height ratio considers waist circumference and height only, neglecting waist, the major indicator of obesity.</a:t>
            </a:r>
            <a:endParaRPr lang="en-IN"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rgbClr val="92D050"/>
          </a:solidFill>
        </p:spPr>
        <p:txBody>
          <a:bodyPr/>
          <a:lstStyle/>
          <a:p>
            <a:r>
              <a:rPr lang="en-US" dirty="0" smtClean="0"/>
              <a:t>Introduction </a:t>
            </a:r>
            <a:endParaRPr lang="en-IN" dirty="0"/>
          </a:p>
        </p:txBody>
      </p:sp>
      <p:sp>
        <p:nvSpPr>
          <p:cNvPr id="3" name="Content Placeholder 2"/>
          <p:cNvSpPr>
            <a:spLocks noGrp="1"/>
          </p:cNvSpPr>
          <p:nvPr>
            <p:ph idx="1"/>
          </p:nvPr>
        </p:nvSpPr>
        <p:spPr>
          <a:xfrm>
            <a:off x="0" y="1371600"/>
            <a:ext cx="9144000" cy="5486400"/>
          </a:xfrm>
          <a:solidFill>
            <a:schemeClr val="accent4">
              <a:lumMod val="60000"/>
              <a:lumOff val="40000"/>
            </a:schemeClr>
          </a:solidFill>
          <a:ln>
            <a:noFill/>
          </a:ln>
        </p:spPr>
        <p:txBody>
          <a:bodyPr>
            <a:normAutofit/>
          </a:bodyPr>
          <a:lstStyle/>
          <a:p>
            <a:r>
              <a:rPr lang="en-IN" dirty="0" smtClean="0"/>
              <a:t>A waist-to height ratio (W/Ht) has been reported to be an effective predictor of metabolic risks in all related investigations.</a:t>
            </a:r>
          </a:p>
          <a:p>
            <a:r>
              <a:rPr lang="en-IN" dirty="0" smtClean="0"/>
              <a:t>A waist-to-height ratio has also been reported to have closer values between men and women than BMI or waist circumference; therefore, the same boundary value may apply to both men and women.</a:t>
            </a:r>
            <a:endParaRPr lang="en-IN"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rgbClr val="92D050"/>
          </a:solidFill>
        </p:spPr>
        <p:txBody>
          <a:bodyPr/>
          <a:lstStyle/>
          <a:p>
            <a:r>
              <a:rPr lang="en-US" dirty="0" smtClean="0"/>
              <a:t>Learning objective</a:t>
            </a:r>
            <a:endParaRPr lang="en-IN" dirty="0"/>
          </a:p>
        </p:txBody>
      </p:sp>
      <p:sp>
        <p:nvSpPr>
          <p:cNvPr id="3" name="Content Placeholder 2"/>
          <p:cNvSpPr>
            <a:spLocks noGrp="1"/>
          </p:cNvSpPr>
          <p:nvPr>
            <p:ph idx="1"/>
          </p:nvPr>
        </p:nvSpPr>
        <p:spPr>
          <a:xfrm>
            <a:off x="0" y="1600200"/>
            <a:ext cx="9144000" cy="5334000"/>
          </a:xfrm>
          <a:solidFill>
            <a:schemeClr val="accent4">
              <a:lumMod val="60000"/>
              <a:lumOff val="40000"/>
            </a:schemeClr>
          </a:solidFill>
        </p:spPr>
        <p:txBody>
          <a:bodyPr/>
          <a:lstStyle/>
          <a:p>
            <a:r>
              <a:rPr lang="en-US" dirty="0" smtClean="0"/>
              <a:t>To study the epidemiology of obesity</a:t>
            </a:r>
          </a:p>
          <a:p>
            <a:r>
              <a:rPr lang="en-US" dirty="0" smtClean="0"/>
              <a:t>To study the various tools used for the measurement of obesity. </a:t>
            </a:r>
            <a:endParaRPr lang="en-IN"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rgbClr val="92D050"/>
          </a:solidFill>
        </p:spPr>
        <p:txBody>
          <a:bodyPr/>
          <a:lstStyle/>
          <a:p>
            <a:r>
              <a:rPr lang="en-US" dirty="0" smtClean="0"/>
              <a:t>Objective of the Study</a:t>
            </a:r>
            <a:endParaRPr lang="en-IN" dirty="0"/>
          </a:p>
        </p:txBody>
      </p:sp>
      <p:sp>
        <p:nvSpPr>
          <p:cNvPr id="3" name="Content Placeholder 2"/>
          <p:cNvSpPr>
            <a:spLocks noGrp="1"/>
          </p:cNvSpPr>
          <p:nvPr>
            <p:ph idx="1"/>
          </p:nvPr>
        </p:nvSpPr>
        <p:spPr>
          <a:xfrm>
            <a:off x="0" y="1524000"/>
            <a:ext cx="9144000" cy="5334000"/>
          </a:xfrm>
          <a:solidFill>
            <a:schemeClr val="accent4">
              <a:lumMod val="60000"/>
              <a:lumOff val="40000"/>
            </a:schemeClr>
          </a:solidFill>
        </p:spPr>
        <p:txBody>
          <a:bodyPr/>
          <a:lstStyle/>
          <a:p>
            <a:pPr>
              <a:buNone/>
            </a:pPr>
            <a:r>
              <a:rPr lang="en-IN" dirty="0" smtClean="0"/>
              <a:t>1)To investigate and analyze the prevalence rate of obesity and overweight children in India,</a:t>
            </a:r>
          </a:p>
          <a:p>
            <a:pPr>
              <a:buNone/>
            </a:pPr>
            <a:r>
              <a:rPr lang="en-IN" dirty="0" smtClean="0"/>
              <a:t>	using the established standards.</a:t>
            </a:r>
          </a:p>
          <a:p>
            <a:pPr>
              <a:buNone/>
            </a:pPr>
            <a:r>
              <a:rPr lang="en-US" dirty="0" smtClean="0"/>
              <a:t>2)</a:t>
            </a:r>
            <a:r>
              <a:rPr lang="en-IN" dirty="0" smtClean="0"/>
              <a:t> To compare the efficiency among the tools with the expected levels in the Indian population.</a:t>
            </a:r>
          </a:p>
          <a:p>
            <a:pPr>
              <a:buNone/>
            </a:pPr>
            <a:r>
              <a:rPr lang="en-US" dirty="0" smtClean="0"/>
              <a:t>3)</a:t>
            </a:r>
            <a:r>
              <a:rPr lang="en-IN" dirty="0" smtClean="0"/>
              <a:t> To establish and demonstrate the higher efficiency of the proposed percentile chart.</a:t>
            </a:r>
            <a:endParaRPr lang="en-IN"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rgbClr val="92D050"/>
          </a:solidFill>
        </p:spPr>
        <p:txBody>
          <a:bodyPr/>
          <a:lstStyle/>
          <a:p>
            <a:r>
              <a:rPr lang="en-US" dirty="0" smtClean="0"/>
              <a:t>Material and Methods:</a:t>
            </a:r>
            <a:endParaRPr lang="en-IN" dirty="0"/>
          </a:p>
        </p:txBody>
      </p:sp>
      <p:sp>
        <p:nvSpPr>
          <p:cNvPr id="3" name="Content Placeholder 2"/>
          <p:cNvSpPr>
            <a:spLocks noGrp="1"/>
          </p:cNvSpPr>
          <p:nvPr>
            <p:ph idx="1"/>
          </p:nvPr>
        </p:nvSpPr>
        <p:spPr>
          <a:xfrm>
            <a:off x="0" y="1219200"/>
            <a:ext cx="9144000" cy="5638800"/>
          </a:xfrm>
          <a:solidFill>
            <a:schemeClr val="accent4">
              <a:lumMod val="60000"/>
              <a:lumOff val="40000"/>
            </a:schemeClr>
          </a:solidFill>
        </p:spPr>
        <p:txBody>
          <a:bodyPr>
            <a:normAutofit fontScale="92500" lnSpcReduction="10000"/>
          </a:bodyPr>
          <a:lstStyle/>
          <a:p>
            <a:r>
              <a:rPr lang="en-IN" dirty="0" smtClean="0"/>
              <a:t> Study </a:t>
            </a:r>
            <a:r>
              <a:rPr lang="en-IN" dirty="0" err="1" smtClean="0"/>
              <a:t>Design:A</a:t>
            </a:r>
            <a:r>
              <a:rPr lang="en-IN" dirty="0" smtClean="0"/>
              <a:t> cross-</a:t>
            </a:r>
            <a:r>
              <a:rPr lang="en-IN" dirty="0" err="1" smtClean="0"/>
              <a:t>sectional,multi</a:t>
            </a:r>
            <a:r>
              <a:rPr lang="en-IN" dirty="0" smtClean="0"/>
              <a:t> stage</a:t>
            </a:r>
          </a:p>
          <a:p>
            <a:r>
              <a:rPr lang="en-IN" dirty="0" smtClean="0"/>
              <a:t>Various schools (Government, private aided, unaided, and central) in the </a:t>
            </a:r>
            <a:r>
              <a:rPr lang="en-IN" dirty="0" err="1" smtClean="0"/>
              <a:t>Thrissur</a:t>
            </a:r>
            <a:r>
              <a:rPr lang="en-IN" dirty="0" smtClean="0"/>
              <a:t> district of Kerala  were the first stage units.</a:t>
            </a:r>
          </a:p>
          <a:p>
            <a:r>
              <a:rPr lang="en-IN" dirty="0" smtClean="0"/>
              <a:t>In </a:t>
            </a:r>
            <a:r>
              <a:rPr lang="en-IN" dirty="0" smtClean="0">
                <a:solidFill>
                  <a:srgbClr val="FF0000"/>
                </a:solidFill>
              </a:rPr>
              <a:t>First </a:t>
            </a:r>
            <a:r>
              <a:rPr lang="en-IN" dirty="0" err="1" smtClean="0">
                <a:solidFill>
                  <a:srgbClr val="FF0000"/>
                </a:solidFill>
              </a:rPr>
              <a:t>stage</a:t>
            </a:r>
            <a:r>
              <a:rPr lang="en-IN" dirty="0" err="1" smtClean="0"/>
              <a:t>,Out</a:t>
            </a:r>
            <a:r>
              <a:rPr lang="en-IN" dirty="0" smtClean="0"/>
              <a:t> of the total number of schools, 16 schools were randomly selected for this study.</a:t>
            </a:r>
          </a:p>
          <a:p>
            <a:r>
              <a:rPr lang="en-IN" dirty="0" smtClean="0"/>
              <a:t> In the</a:t>
            </a:r>
            <a:r>
              <a:rPr lang="en-IN" dirty="0" smtClean="0">
                <a:solidFill>
                  <a:srgbClr val="FF0000"/>
                </a:solidFill>
              </a:rPr>
              <a:t> Second stage </a:t>
            </a:r>
            <a:r>
              <a:rPr lang="en-IN" dirty="0" smtClean="0"/>
              <a:t>3000 school children (1500 boys &amp; 1500 girls) between the age group of 7-12 years old were selected. </a:t>
            </a:r>
          </a:p>
          <a:p>
            <a:r>
              <a:rPr lang="en-IN" dirty="0" smtClean="0"/>
              <a:t>The number of children selected from each school was in proportion to the total number of children in the school.</a:t>
            </a:r>
          </a:p>
          <a:p>
            <a:endParaRPr lang="en-US" dirty="0" smtClean="0"/>
          </a:p>
          <a:p>
            <a:endParaRPr lang="en-IN"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1452</TotalTime>
  <Words>1259</Words>
  <Application>Microsoft Office PowerPoint</Application>
  <PresentationFormat>On-screen Show (4:3)</PresentationFormat>
  <Paragraphs>110</Paragraphs>
  <Slides>21</Slides>
  <Notes>6</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Augmenting BMI and Waist-Height Ratio for Establishing More Efficient Obesity Percentiles among School-going Children</vt:lpstr>
      <vt:lpstr>Augmenting BMI and Waist-Height Ratio for Establishing More Efficient Obesity Percentiles among School-going Children</vt:lpstr>
      <vt:lpstr>Introduction…</vt:lpstr>
      <vt:lpstr>Introduction</vt:lpstr>
      <vt:lpstr>Introduction:</vt:lpstr>
      <vt:lpstr>Introduction </vt:lpstr>
      <vt:lpstr>Learning objective</vt:lpstr>
      <vt:lpstr>Objective of the Study</vt:lpstr>
      <vt:lpstr>Material and Methods:</vt:lpstr>
      <vt:lpstr>Materials and Methods</vt:lpstr>
      <vt:lpstr>Results:</vt:lpstr>
      <vt:lpstr>Results:</vt:lpstr>
      <vt:lpstr>Comparative efficiency of various methods for determining the overweight and obesity status in school-going children</vt:lpstr>
      <vt:lpstr>Results :</vt:lpstr>
      <vt:lpstr>Age-wise obesity percentiles (BMI x Waist-Height ratio) for school going boys and girls aged 7-12 years</vt:lpstr>
      <vt:lpstr>Discussion</vt:lpstr>
      <vt:lpstr>Another studies</vt:lpstr>
      <vt:lpstr>Another studies…</vt:lpstr>
      <vt:lpstr>Draw back</vt:lpstr>
      <vt:lpstr>Thanks…..</vt:lpstr>
      <vt:lpstr>Thanks…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Augmenting BMI and Waist-Height Ratio for Establishing More Efficient Obesity Percentiles among School-going Children</dc:title>
  <dc:creator>Dr.Ramesh</dc:creator>
  <cp:lastModifiedBy>Dr.Ramesh</cp:lastModifiedBy>
  <cp:revision>235</cp:revision>
  <dcterms:created xsi:type="dcterms:W3CDTF">2006-08-16T00:00:00Z</dcterms:created>
  <dcterms:modified xsi:type="dcterms:W3CDTF">2010-12-14T05:47:35Z</dcterms:modified>
</cp:coreProperties>
</file>